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7B536"/>
    <a:srgbClr val="C30D23"/>
    <a:srgbClr val="EA5514"/>
    <a:srgbClr val="079B93"/>
    <a:srgbClr val="9FA0A0"/>
    <a:srgbClr val="359ED2"/>
    <a:srgbClr val="E4007F"/>
    <a:srgbClr val="00A29A"/>
    <a:srgbClr val="14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>
        <p:scale>
          <a:sx n="125" d="100"/>
          <a:sy n="125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926" cy="4977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992" y="1"/>
            <a:ext cx="2947926" cy="4977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8951F-0615-4A74-8446-481873259BF7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02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40" y="4781603"/>
            <a:ext cx="5442559" cy="39109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6845"/>
            <a:ext cx="2947926" cy="4977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992" y="9436845"/>
            <a:ext cx="2947926" cy="4977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89D6-B22C-43F9-B395-F99E58273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33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F89D6-B22C-43F9-B395-F99E58273F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51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7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8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63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3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34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3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72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3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A071-8950-46D8-81F4-B1D30CA5D56B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E98B-5380-4F39-9CFF-76762EBB1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jpg"/><Relationship Id="rId9" Type="http://schemas.openxmlformats.org/officeDocument/2006/relationships/image" Target="../media/image25.emf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図 91">
            <a:extLst>
              <a:ext uri="{FF2B5EF4-FFF2-40B4-BE49-F238E27FC236}">
                <a16:creationId xmlns:a16="http://schemas.microsoft.com/office/drawing/2014/main" id="{A31B3954-D581-40DD-B32E-C0E35549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9" y="4698261"/>
            <a:ext cx="2893284" cy="2166155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15C62FAE-525E-487A-A526-4D6A6928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0" y="5223286"/>
            <a:ext cx="1472673" cy="253555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61225DB7-9C22-463A-B948-911F1412B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2" y="2496762"/>
            <a:ext cx="3186111" cy="2131633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ACA80D3C-1E3C-488C-863A-242BC72E0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05" y="293638"/>
            <a:ext cx="3697971" cy="2223898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FA66447-52A4-4774-9D99-4A1988087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310103" cy="385894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3725F8-D8B2-4E6A-8BC5-7E992C833143}"/>
              </a:ext>
            </a:extLst>
          </p:cNvPr>
          <p:cNvSpPr/>
          <p:nvPr/>
        </p:nvSpPr>
        <p:spPr>
          <a:xfrm>
            <a:off x="3310104" y="4724416"/>
            <a:ext cx="3285791" cy="2133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6F34573-7675-4B11-9236-931BFA7E7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7" y="0"/>
            <a:ext cx="3310103" cy="685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2E9B433-EE4F-450E-8088-CB96903986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7" y="0"/>
            <a:ext cx="3310103" cy="6858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F3ECDF-0B02-4646-B4B2-D03593381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96" y="0"/>
            <a:ext cx="3310103" cy="6858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D06241-4A29-476B-844A-E52A95FECEA1}"/>
              </a:ext>
            </a:extLst>
          </p:cNvPr>
          <p:cNvSpPr/>
          <p:nvPr/>
        </p:nvSpPr>
        <p:spPr>
          <a:xfrm>
            <a:off x="6595896" y="2961314"/>
            <a:ext cx="3310104" cy="5872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DEA5C7-9178-4638-901D-B37B9E3BD7F9}"/>
              </a:ext>
            </a:extLst>
          </p:cNvPr>
          <p:cNvSpPr txBox="1"/>
          <p:nvPr/>
        </p:nvSpPr>
        <p:spPr>
          <a:xfrm>
            <a:off x="6702192" y="6371987"/>
            <a:ext cx="31101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ベリーモバイルはタイで活躍する日本人のための携帯事業者です。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DF4FEC6-04A0-46C3-95C4-F051D62EB06C}"/>
              </a:ext>
            </a:extLst>
          </p:cNvPr>
          <p:cNvCxnSpPr/>
          <p:nvPr/>
        </p:nvCxnSpPr>
        <p:spPr>
          <a:xfrm>
            <a:off x="6761527" y="6587431"/>
            <a:ext cx="2994869" cy="0"/>
          </a:xfrm>
          <a:prstGeom prst="line">
            <a:avLst/>
          </a:prstGeom>
          <a:ln>
            <a:solidFill>
              <a:srgbClr val="140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55C87C-043C-43CE-9065-B0DCD41959D6}"/>
              </a:ext>
            </a:extLst>
          </p:cNvPr>
          <p:cNvSpPr txBox="1"/>
          <p:nvPr/>
        </p:nvSpPr>
        <p:spPr>
          <a:xfrm>
            <a:off x="7189704" y="6579042"/>
            <a:ext cx="2305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https://www.berrymobile.jp/thailand/</a:t>
            </a:r>
            <a:endParaRPr kumimoji="1" lang="ja-JP" altLang="en-US" sz="800" dirty="0">
              <a:solidFill>
                <a:srgbClr val="14008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9084D29-F79D-4241-9233-0CC8CE1D8A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2192" y="87771"/>
            <a:ext cx="1128750" cy="2058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E64CCF1-8B53-45EC-9613-1044E3ED4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2192" y="3828826"/>
            <a:ext cx="1258960" cy="239575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A13F9DB-5E37-4D6B-80F0-472F20C74E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1539" y="419448"/>
            <a:ext cx="3175029" cy="165263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D4F645B-F13E-4736-AD38-FA5CEA76954F}"/>
              </a:ext>
            </a:extLst>
          </p:cNvPr>
          <p:cNvSpPr txBox="1"/>
          <p:nvPr/>
        </p:nvSpPr>
        <p:spPr>
          <a:xfrm>
            <a:off x="3394544" y="880545"/>
            <a:ext cx="369332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個人名義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DDA9FDE-4821-4B76-AFEA-736326154151}"/>
              </a:ext>
            </a:extLst>
          </p:cNvPr>
          <p:cNvSpPr txBox="1"/>
          <p:nvPr/>
        </p:nvSpPr>
        <p:spPr>
          <a:xfrm>
            <a:off x="3782752" y="433449"/>
            <a:ext cx="2258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パスポート</a:t>
            </a:r>
            <a:r>
              <a:rPr kumimoji="1" lang="ja-JP" altLang="en-US" sz="8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又は  </a:t>
            </a:r>
            <a:r>
              <a:rPr kumimoji="1" lang="ja-JP" altLang="en-US" sz="11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タイの運転免許証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7ABB908-40BB-4DB1-8C9E-AAE8E699EE38}"/>
              </a:ext>
            </a:extLst>
          </p:cNvPr>
          <p:cNvSpPr txBox="1"/>
          <p:nvPr/>
        </p:nvSpPr>
        <p:spPr>
          <a:xfrm>
            <a:off x="3782751" y="630157"/>
            <a:ext cx="16578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契約者様ご本人様に限ります。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コピー可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7A8C80-C2F7-4FBD-A3B3-99FA46967690}"/>
              </a:ext>
            </a:extLst>
          </p:cNvPr>
          <p:cNvSpPr txBox="1"/>
          <p:nvPr/>
        </p:nvSpPr>
        <p:spPr>
          <a:xfrm>
            <a:off x="3782751" y="840793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BAF379-476F-48A9-AE38-3FD25A5A9EE3}"/>
              </a:ext>
            </a:extLst>
          </p:cNvPr>
          <p:cNvSpPr txBox="1"/>
          <p:nvPr/>
        </p:nvSpPr>
        <p:spPr>
          <a:xfrm>
            <a:off x="3782750" y="1028755"/>
            <a:ext cx="2585964" cy="622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月々のお支払い方法はクレジットカード決済のみとなります。</a:t>
            </a:r>
          </a:p>
          <a:p>
            <a:pPr>
              <a:lnSpc>
                <a:spcPct val="15000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クレジットカードは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VISA / Master / JCB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のみ利用可能です。</a:t>
            </a:r>
          </a:p>
          <a:p>
            <a:pPr>
              <a:lnSpc>
                <a:spcPct val="15000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カシコンカードのデビットカードのみご利用可能です。</a:t>
            </a:r>
          </a:p>
          <a:p>
            <a:pPr>
              <a:lnSpc>
                <a:spcPct val="15000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別名義のカードはご家族様名義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ご本人来店必須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のみ利用可能です。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2BD8249-474B-4F18-8B8D-4FF2A363C6E3}"/>
              </a:ext>
            </a:extLst>
          </p:cNvPr>
          <p:cNvSpPr txBox="1"/>
          <p:nvPr/>
        </p:nvSpPr>
        <p:spPr>
          <a:xfrm>
            <a:off x="3782750" y="1625953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タイの名刺</a:t>
            </a:r>
            <a:r>
              <a:rPr kumimoji="1" lang="ja-JP" altLang="en-US" sz="8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又は  </a:t>
            </a:r>
            <a:r>
              <a:rPr kumimoji="1" lang="ja-JP" altLang="en-US" sz="1100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日本の運転免許証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60EC25-52F1-49BA-B8C9-62FCD9BAD009}"/>
              </a:ext>
            </a:extLst>
          </p:cNvPr>
          <p:cNvSpPr txBox="1"/>
          <p:nvPr/>
        </p:nvSpPr>
        <p:spPr>
          <a:xfrm>
            <a:off x="3782749" y="1822661"/>
            <a:ext cx="1455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ご家族様のご名義の物も利用可能。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4EF7B45-5D79-4A6E-B89D-058266DBF8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1539" y="2118338"/>
            <a:ext cx="3175028" cy="110188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600DBDE-D9C1-4AF2-B296-001F3C0C28C6}"/>
              </a:ext>
            </a:extLst>
          </p:cNvPr>
          <p:cNvSpPr txBox="1"/>
          <p:nvPr/>
        </p:nvSpPr>
        <p:spPr>
          <a:xfrm>
            <a:off x="3394544" y="2275811"/>
            <a:ext cx="369332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法人名義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220C31-984A-416A-9EF6-050D9B6C6C0A}"/>
              </a:ext>
            </a:extLst>
          </p:cNvPr>
          <p:cNvSpPr txBox="1"/>
          <p:nvPr/>
        </p:nvSpPr>
        <p:spPr>
          <a:xfrm>
            <a:off x="3782752" y="2163689"/>
            <a:ext cx="2414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登記簿謄本　</a:t>
            </a:r>
            <a:r>
              <a:rPr kumimoji="1" lang="en-US" altLang="ja-JP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(Company Document) </a:t>
            </a:r>
            <a:endParaRPr kumimoji="1" lang="ja-JP" altLang="en-US" sz="1100" dirty="0">
              <a:solidFill>
                <a:srgbClr val="00A29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0AD505-B94F-4C3E-82D6-783800FCCA8B}"/>
              </a:ext>
            </a:extLst>
          </p:cNvPr>
          <p:cNvSpPr txBox="1"/>
          <p:nvPr/>
        </p:nvSpPr>
        <p:spPr>
          <a:xfrm>
            <a:off x="3782752" y="2464826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納税証明書　</a:t>
            </a:r>
            <a:r>
              <a:rPr kumimoji="1" lang="en-US" altLang="ja-JP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(Por</a:t>
            </a:r>
            <a:r>
              <a:rPr kumimoji="1" lang="ja-JP" altLang="en-US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Por</a:t>
            </a:r>
            <a:r>
              <a:rPr kumimoji="1" lang="ja-JP" altLang="en-US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9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20) </a:t>
            </a:r>
            <a:endParaRPr kumimoji="1" lang="ja-JP" altLang="en-US" sz="1100" dirty="0">
              <a:solidFill>
                <a:srgbClr val="00A29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3FA5BCB-564F-4CB5-89C9-6C7F85EE9FB1}"/>
              </a:ext>
            </a:extLst>
          </p:cNvPr>
          <p:cNvSpPr txBox="1"/>
          <p:nvPr/>
        </p:nvSpPr>
        <p:spPr>
          <a:xfrm>
            <a:off x="3782752" y="2776379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A29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代表者様パスポート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D0D9346-C20C-4713-8DE8-64DC973C7866}"/>
              </a:ext>
            </a:extLst>
          </p:cNvPr>
          <p:cNvSpPr txBox="1"/>
          <p:nvPr/>
        </p:nvSpPr>
        <p:spPr>
          <a:xfrm>
            <a:off x="3782749" y="2991913"/>
            <a:ext cx="1455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代表者がタイ人の場合は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カード可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31EECE8-E22B-4805-B80F-CCD29164524B}"/>
              </a:ext>
            </a:extLst>
          </p:cNvPr>
          <p:cNvSpPr txBox="1"/>
          <p:nvPr/>
        </p:nvSpPr>
        <p:spPr>
          <a:xfrm>
            <a:off x="3310104" y="3214357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書類すべてに社印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印鑑が無い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Rep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はこの限りではない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と代表者様のパスポート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代表者様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がタイ人の場合には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と同様のサインが必要です。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757B3BA-E059-4D61-949F-F8080FE806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1537" y="3491977"/>
            <a:ext cx="3175027" cy="88740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C8E9D96-21CD-4FFC-874B-75D8EB6B189F}"/>
              </a:ext>
            </a:extLst>
          </p:cNvPr>
          <p:cNvSpPr txBox="1"/>
          <p:nvPr/>
        </p:nvSpPr>
        <p:spPr>
          <a:xfrm>
            <a:off x="3507261" y="3456763"/>
            <a:ext cx="2876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AIS SIM</a:t>
            </a:r>
            <a:r>
              <a:rPr kumimoji="1"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カードから同番号以降時の追加書類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D8AAEEC-8FE4-4884-887C-E935CC475BF5}"/>
              </a:ext>
            </a:extLst>
          </p:cNvPr>
          <p:cNvSpPr txBox="1"/>
          <p:nvPr/>
        </p:nvSpPr>
        <p:spPr>
          <a:xfrm>
            <a:off x="3378314" y="3737907"/>
            <a:ext cx="3143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72717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名義変更申込書 </a:t>
            </a:r>
            <a:r>
              <a:rPr kumimoji="1" lang="en-US" altLang="ja-JP" sz="800" dirty="0">
                <a:solidFill>
                  <a:srgbClr val="72717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(Change Owner Application Form)</a:t>
            </a:r>
            <a:endParaRPr kumimoji="1" lang="ja-JP" altLang="en-US" sz="1100" dirty="0">
              <a:solidFill>
                <a:srgbClr val="72717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34615B6-938E-4C20-9671-0AFA47D5A8E7}"/>
              </a:ext>
            </a:extLst>
          </p:cNvPr>
          <p:cNvSpPr txBox="1"/>
          <p:nvPr/>
        </p:nvSpPr>
        <p:spPr>
          <a:xfrm>
            <a:off x="3359095" y="4049460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72717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委任状 </a:t>
            </a:r>
            <a:r>
              <a:rPr kumimoji="1" lang="en-US" altLang="ja-JP" sz="800" dirty="0">
                <a:solidFill>
                  <a:srgbClr val="72717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(Letter of authorization)</a:t>
            </a:r>
            <a:endParaRPr kumimoji="1" lang="ja-JP" altLang="en-US" sz="1100" dirty="0">
              <a:solidFill>
                <a:srgbClr val="72717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84D70E2-33D8-4C6F-97E5-FEAB339DD675}"/>
              </a:ext>
            </a:extLst>
          </p:cNvPr>
          <p:cNvSpPr txBox="1"/>
          <p:nvPr/>
        </p:nvSpPr>
        <p:spPr>
          <a:xfrm>
            <a:off x="3310104" y="4369106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上記の書類はベリーモバイル店頭でご用意いたします。</a:t>
            </a: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法人契約の場合には書類すべてに社印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印鑑が無い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Rep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はこの限りではない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と代表者様の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パスポート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代表者様がタイ人の場合には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と同様のサインが必要です。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FD5A5D6-775E-4134-9776-2E0379C42A0A}"/>
              </a:ext>
            </a:extLst>
          </p:cNvPr>
          <p:cNvSpPr txBox="1"/>
          <p:nvPr/>
        </p:nvSpPr>
        <p:spPr>
          <a:xfrm>
            <a:off x="3322670" y="4752947"/>
            <a:ext cx="33602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●事務手数料と初回のご請求</a:t>
            </a:r>
          </a:p>
          <a:p>
            <a:r>
              <a:rPr kumimoji="1" lang="ja-JP" altLang="en-US" sz="600" dirty="0"/>
              <a:t>・ご契約</a:t>
            </a:r>
            <a:r>
              <a:rPr kumimoji="1" lang="en-US" altLang="ja-JP" sz="600" dirty="0"/>
              <a:t>1</a:t>
            </a:r>
            <a:r>
              <a:rPr kumimoji="1" lang="ja-JP" altLang="en-US" sz="600" dirty="0"/>
              <a:t>回線につき、</a:t>
            </a:r>
            <a:r>
              <a:rPr kumimoji="1" lang="en-US" altLang="ja-JP" sz="600" dirty="0"/>
              <a:t>300THB</a:t>
            </a:r>
            <a:r>
              <a:rPr kumimoji="1" lang="ja-JP" altLang="en-US" sz="600" dirty="0"/>
              <a:t>（税別）が初回のみ、月額通話料金に加えて請求されます。</a:t>
            </a:r>
          </a:p>
          <a:p>
            <a:r>
              <a:rPr kumimoji="1" lang="ja-JP" altLang="en-US" sz="600" dirty="0"/>
              <a:t>・月途中でご契約開始の場合、月額基本料および月額基本料に含まれる無料枠については</a:t>
            </a:r>
            <a:endParaRPr kumimoji="1" lang="en-US" altLang="ja-JP" sz="600" dirty="0"/>
          </a:p>
          <a:p>
            <a:r>
              <a:rPr kumimoji="1" lang="ja-JP" altLang="en-US" sz="600" dirty="0"/>
              <a:t>    日割り計算（一ヶ月</a:t>
            </a:r>
            <a:r>
              <a:rPr kumimoji="1" lang="en-US" altLang="ja-JP" sz="600" dirty="0"/>
              <a:t>30</a:t>
            </a:r>
            <a:r>
              <a:rPr kumimoji="1" lang="ja-JP" altLang="en-US" sz="600" dirty="0"/>
              <a:t>日換算）となりますが、無料枠を超過した通話料・データ通信料</a:t>
            </a:r>
            <a:endParaRPr kumimoji="1" lang="en-US" altLang="ja-JP" sz="600" dirty="0"/>
          </a:p>
          <a:p>
            <a:r>
              <a:rPr kumimoji="1" lang="en-US" altLang="ja-JP" sz="600" dirty="0"/>
              <a:t>    </a:t>
            </a:r>
            <a:r>
              <a:rPr kumimoji="1" lang="ja-JP" altLang="en-US" sz="600" dirty="0"/>
              <a:t>につきましては日割り計算の対象外となります。</a:t>
            </a:r>
          </a:p>
          <a:p>
            <a:endParaRPr kumimoji="1" lang="ja-JP" altLang="en-US" sz="600" dirty="0"/>
          </a:p>
          <a:p>
            <a:r>
              <a:rPr kumimoji="1" lang="ja-JP" altLang="en-US" sz="600" dirty="0"/>
              <a:t>●タイ王国付加価値税とクレジットカード決済時手数料</a:t>
            </a:r>
          </a:p>
          <a:p>
            <a:r>
              <a:rPr kumimoji="1" lang="ja-JP" altLang="en-US" sz="600" dirty="0"/>
              <a:t>・個人契約の場合、カード決済代行業者からの手数料</a:t>
            </a:r>
            <a:r>
              <a:rPr kumimoji="1" lang="en-US" altLang="ja-JP" sz="600" dirty="0"/>
              <a:t>(3.75%)</a:t>
            </a:r>
            <a:r>
              <a:rPr kumimoji="1" lang="ja-JP" altLang="en-US" sz="600" dirty="0"/>
              <a:t>を、お客様にご負担頂いてお</a:t>
            </a:r>
            <a:endParaRPr kumimoji="1" lang="en-US" altLang="ja-JP" sz="600" dirty="0"/>
          </a:p>
          <a:p>
            <a:r>
              <a:rPr kumimoji="1" lang="en-US" altLang="ja-JP" sz="600" dirty="0"/>
              <a:t>    </a:t>
            </a:r>
            <a:r>
              <a:rPr kumimoji="1" lang="ja-JP" altLang="en-US" sz="600" dirty="0"/>
              <a:t>ります。</a:t>
            </a:r>
          </a:p>
          <a:p>
            <a:r>
              <a:rPr kumimoji="1" lang="ja-JP" altLang="en-US" sz="600" dirty="0"/>
              <a:t>・通話通信料金には上記手数料を含め、タイ王国における付加価値税（</a:t>
            </a:r>
            <a:r>
              <a:rPr kumimoji="1" lang="en-US" altLang="ja-JP" sz="600" dirty="0"/>
              <a:t>VAT: 7%</a:t>
            </a:r>
            <a:r>
              <a:rPr kumimoji="1" lang="ja-JP" altLang="en-US" sz="600" dirty="0"/>
              <a:t>）が加算さ</a:t>
            </a:r>
            <a:endParaRPr kumimoji="1" lang="en-US" altLang="ja-JP" sz="600" dirty="0"/>
          </a:p>
          <a:p>
            <a:r>
              <a:rPr kumimoji="1" lang="en-US" altLang="ja-JP" sz="600" dirty="0"/>
              <a:t>    </a:t>
            </a:r>
            <a:r>
              <a:rPr kumimoji="1" lang="ja-JP" altLang="en-US" sz="600" dirty="0"/>
              <a:t>れます。</a:t>
            </a:r>
          </a:p>
          <a:p>
            <a:endParaRPr kumimoji="1" lang="ja-JP" altLang="en-US" sz="600" dirty="0"/>
          </a:p>
          <a:p>
            <a:r>
              <a:rPr kumimoji="1" lang="ja-JP" altLang="en-US" sz="600" dirty="0"/>
              <a:t>●領収書宛名と電話機ご購入時の商品お渡時のご精算</a:t>
            </a:r>
          </a:p>
          <a:p>
            <a:r>
              <a:rPr kumimoji="1" lang="ja-JP" altLang="en-US" sz="600" dirty="0"/>
              <a:t>・通常、商品お渡しまでに</a:t>
            </a:r>
            <a:r>
              <a:rPr kumimoji="1" lang="en-US" altLang="ja-JP" sz="600" dirty="0"/>
              <a:t>1-2</a:t>
            </a:r>
            <a:r>
              <a:rPr kumimoji="1" lang="ja-JP" altLang="en-US" sz="600" dirty="0"/>
              <a:t>時間を頂いておりますが混雑時・時間帯によっては翌日お渡</a:t>
            </a:r>
            <a:endParaRPr kumimoji="1" lang="en-US" altLang="ja-JP" sz="600" dirty="0"/>
          </a:p>
          <a:p>
            <a:r>
              <a:rPr kumimoji="1" lang="en-US" altLang="ja-JP" sz="600" dirty="0"/>
              <a:t>    </a:t>
            </a:r>
            <a:r>
              <a:rPr kumimoji="1" lang="ja-JP" altLang="en-US" sz="600" dirty="0"/>
              <a:t>しとなる場合もあります。</a:t>
            </a:r>
          </a:p>
          <a:p>
            <a:endParaRPr kumimoji="1" lang="ja-JP" altLang="en-US" sz="600" dirty="0"/>
          </a:p>
          <a:p>
            <a:r>
              <a:rPr kumimoji="1" lang="ja-JP" altLang="en-US" sz="600" dirty="0"/>
              <a:t>●プリペイド（</a:t>
            </a:r>
            <a:r>
              <a:rPr kumimoji="1" lang="en-US" altLang="ja-JP" sz="600" dirty="0"/>
              <a:t>AIS</a:t>
            </a:r>
            <a:r>
              <a:rPr kumimoji="1" lang="ja-JP" altLang="en-US" sz="600" dirty="0"/>
              <a:t>）からの</a:t>
            </a:r>
            <a:r>
              <a:rPr kumimoji="1" lang="en-US" altLang="ja-JP" sz="600" dirty="0"/>
              <a:t>MNP</a:t>
            </a:r>
            <a:r>
              <a:rPr kumimoji="1" lang="ja-JP" altLang="en-US" sz="600" dirty="0"/>
              <a:t>注意事項</a:t>
            </a:r>
          </a:p>
          <a:p>
            <a:r>
              <a:rPr kumimoji="1" lang="ja-JP" altLang="en-US" sz="600" dirty="0"/>
              <a:t>・切替手続きに</a:t>
            </a:r>
            <a:r>
              <a:rPr kumimoji="1" lang="en-US" altLang="ja-JP" sz="600" dirty="0"/>
              <a:t>1-3</a:t>
            </a:r>
            <a:r>
              <a:rPr kumimoji="1" lang="ja-JP" altLang="en-US" sz="600" dirty="0"/>
              <a:t>営業日を要しますが、</a:t>
            </a:r>
            <a:r>
              <a:rPr kumimoji="1" lang="en-US" altLang="ja-JP" sz="600" dirty="0"/>
              <a:t>AIS</a:t>
            </a:r>
            <a:r>
              <a:rPr kumimoji="1" lang="ja-JP" altLang="en-US" sz="600" dirty="0"/>
              <a:t>都合により遅延する事もあります。</a:t>
            </a:r>
          </a:p>
          <a:p>
            <a:r>
              <a:rPr kumimoji="1" lang="ja-JP" altLang="en-US" sz="600" dirty="0"/>
              <a:t>・残高がゼロの状態では切替が不可能となります。また切替終了時にプリペイドの残高は</a:t>
            </a:r>
            <a:endParaRPr kumimoji="1" lang="en-US" altLang="ja-JP" sz="600" dirty="0"/>
          </a:p>
          <a:p>
            <a:r>
              <a:rPr kumimoji="1" lang="en-US" altLang="ja-JP" sz="600" dirty="0"/>
              <a:t>    </a:t>
            </a:r>
            <a:r>
              <a:rPr kumimoji="1" lang="ja-JP" altLang="en-US" sz="600" dirty="0"/>
              <a:t>無効となります。</a:t>
            </a:r>
            <a:endParaRPr kumimoji="1" lang="en-US" altLang="ja-JP" sz="600" dirty="0"/>
          </a:p>
          <a:p>
            <a:r>
              <a:rPr kumimoji="1" lang="en-US" altLang="ja-JP" sz="600" dirty="0"/>
              <a:t>    ※AIS</a:t>
            </a:r>
            <a:r>
              <a:rPr kumimoji="1" lang="ja-JP" altLang="en-US" sz="600" dirty="0"/>
              <a:t>以外のキャリアをご利用の場合には、まず</a:t>
            </a:r>
            <a:r>
              <a:rPr kumimoji="1" lang="en-US" altLang="ja-JP" sz="600" dirty="0"/>
              <a:t>AIS</a:t>
            </a:r>
            <a:r>
              <a:rPr kumimoji="1" lang="ja-JP" altLang="en-US" sz="600" dirty="0"/>
              <a:t>プリペイドにご変更が必要となります。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EE55802-CF3E-4957-9519-D61FF53CEA0C}"/>
              </a:ext>
            </a:extLst>
          </p:cNvPr>
          <p:cNvGrpSpPr/>
          <p:nvPr/>
        </p:nvGrpSpPr>
        <p:grpSpPr>
          <a:xfrm>
            <a:off x="3310104" y="-1"/>
            <a:ext cx="3285792" cy="377505"/>
            <a:chOff x="3310104" y="-1"/>
            <a:chExt cx="3285792" cy="37750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9466550-4967-4359-9160-45371073BDD9}"/>
                </a:ext>
              </a:extLst>
            </p:cNvPr>
            <p:cNvSpPr/>
            <p:nvPr/>
          </p:nvSpPr>
          <p:spPr>
            <a:xfrm>
              <a:off x="3310104" y="-1"/>
              <a:ext cx="3285792" cy="377505"/>
            </a:xfrm>
            <a:prstGeom prst="rect">
              <a:avLst/>
            </a:prstGeom>
            <a:solidFill>
              <a:srgbClr val="140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F2D9A01-F875-4B01-9B61-952A2BCF7A03}"/>
                </a:ext>
              </a:extLst>
            </p:cNvPr>
            <p:cNvSpPr txBox="1"/>
            <p:nvPr/>
          </p:nvSpPr>
          <p:spPr>
            <a:xfrm>
              <a:off x="4050454" y="41943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お申込み時の必要書類</a:t>
              </a: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2DD1012-7A83-49C3-AD77-2222F83456B3}"/>
              </a:ext>
            </a:extLst>
          </p:cNvPr>
          <p:cNvSpPr txBox="1"/>
          <p:nvPr/>
        </p:nvSpPr>
        <p:spPr>
          <a:xfrm>
            <a:off x="673442" y="41729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会員様向けプログラム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8F34EB3B-507C-46D7-BF94-8D516C25BB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6" y="703150"/>
            <a:ext cx="2676525" cy="179070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4AD40A4-E4BD-4D74-BCF9-CED08E08F0D5}"/>
              </a:ext>
            </a:extLst>
          </p:cNvPr>
          <p:cNvSpPr txBox="1"/>
          <p:nvPr/>
        </p:nvSpPr>
        <p:spPr>
          <a:xfrm>
            <a:off x="1056342" y="1319213"/>
            <a:ext cx="1184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お友達のご紹介で新規契約で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7B8F437-759B-43FB-B67D-112C9961625A}"/>
              </a:ext>
            </a:extLst>
          </p:cNvPr>
          <p:cNvSpPr txBox="1"/>
          <p:nvPr/>
        </p:nvSpPr>
        <p:spPr>
          <a:xfrm>
            <a:off x="806117" y="1443330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月額基本料金がお互いに</a:t>
            </a:r>
          </a:p>
          <a:p>
            <a:pPr algn="ctr"/>
            <a:r>
              <a:rPr kumimoji="1" lang="en-US" altLang="ja-JP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ヵ月間</a:t>
            </a:r>
            <a:r>
              <a:rPr kumimoji="1" lang="en-US" altLang="ja-JP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DISCOUNT‼</a:t>
            </a:r>
            <a:endParaRPr kumimoji="1" lang="ja-JP" altLang="en-US" sz="1200" dirty="0">
              <a:solidFill>
                <a:srgbClr val="3A190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2F355AA-561E-4603-BD01-75E8E521615D}"/>
              </a:ext>
            </a:extLst>
          </p:cNvPr>
          <p:cNvSpPr txBox="1"/>
          <p:nvPr/>
        </p:nvSpPr>
        <p:spPr>
          <a:xfrm>
            <a:off x="75618" y="2054864"/>
            <a:ext cx="315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dirty="0"/>
              <a:t>［注意事項］</a:t>
            </a:r>
          </a:p>
          <a:p>
            <a:r>
              <a:rPr kumimoji="1" lang="ja-JP" altLang="en-US" sz="500" dirty="0"/>
              <a:t>本プログラムは</a:t>
            </a:r>
            <a:r>
              <a:rPr kumimoji="1" lang="en-US" altLang="ja-JP" sz="500" dirty="0"/>
              <a:t>1</a:t>
            </a:r>
            <a:r>
              <a:rPr kumimoji="1" lang="ja-JP" altLang="en-US" sz="500" dirty="0"/>
              <a:t>回線、月に</a:t>
            </a:r>
            <a:r>
              <a:rPr kumimoji="1" lang="en-US" altLang="ja-JP" sz="500" dirty="0"/>
              <a:t>1</a:t>
            </a:r>
            <a:r>
              <a:rPr kumimoji="1" lang="ja-JP" altLang="en-US" sz="500" dirty="0"/>
              <a:t>度まで適用可能となり、複数回線ご紹介いただいた場合には翌々月以降の</a:t>
            </a:r>
          </a:p>
          <a:p>
            <a:r>
              <a:rPr kumimoji="1" lang="ja-JP" altLang="en-US" sz="500" dirty="0"/>
              <a:t>通信料から割引となります。ベリーシルバー、ゴールド、プラチナ、ミニ、ビジネス</a:t>
            </a:r>
            <a:r>
              <a:rPr kumimoji="1" lang="en-US" altLang="ja-JP" sz="500" dirty="0"/>
              <a:t>J</a:t>
            </a:r>
            <a:r>
              <a:rPr kumimoji="1" lang="ja-JP" altLang="en-US" sz="500" dirty="0"/>
              <a:t>プランのお客様は</a:t>
            </a:r>
          </a:p>
          <a:p>
            <a:r>
              <a:rPr kumimoji="1" lang="ja-JP" altLang="en-US" sz="500" dirty="0"/>
              <a:t>基本料金が</a:t>
            </a:r>
            <a:r>
              <a:rPr kumimoji="1" lang="en-US" altLang="ja-JP" sz="500" dirty="0"/>
              <a:t>1</a:t>
            </a:r>
            <a:r>
              <a:rPr kumimoji="1" lang="ja-JP" altLang="en-US" sz="500" dirty="0"/>
              <a:t>か月分無料となります。特別プラン・データ専用プランは割引の対象外となります。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40AE0AB-EB5C-4CD7-9BC9-27A073628B9C}"/>
              </a:ext>
            </a:extLst>
          </p:cNvPr>
          <p:cNvGrpSpPr/>
          <p:nvPr/>
        </p:nvGrpSpPr>
        <p:grpSpPr>
          <a:xfrm>
            <a:off x="375019" y="926949"/>
            <a:ext cx="1489412" cy="270146"/>
            <a:chOff x="375019" y="926949"/>
            <a:chExt cx="1489412" cy="270146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2F090B02-65E1-43D4-9053-9E1C9BADA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5019" y="940658"/>
              <a:ext cx="1489412" cy="256437"/>
            </a:xfrm>
            <a:prstGeom prst="rect">
              <a:avLst/>
            </a:prstGeom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692FFFB6-F203-4632-9432-CE4EDE48FE0C}"/>
                </a:ext>
              </a:extLst>
            </p:cNvPr>
            <p:cNvSpPr txBox="1"/>
            <p:nvPr/>
          </p:nvSpPr>
          <p:spPr>
            <a:xfrm>
              <a:off x="616149" y="926949"/>
              <a:ext cx="10326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 b="1" dirty="0">
                  <a:solidFill>
                    <a:srgbClr val="3A1907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基本料金</a:t>
              </a:r>
              <a:r>
                <a:rPr kumimoji="1" lang="en-US" altLang="ja-JP" sz="700" b="1" dirty="0">
                  <a:solidFill>
                    <a:srgbClr val="3A1907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700" b="1" dirty="0">
                  <a:solidFill>
                    <a:srgbClr val="3A1907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ヵ月分無料</a:t>
              </a:r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9AB4190-4BEC-4D1F-B11A-3035030EE859}"/>
              </a:ext>
            </a:extLst>
          </p:cNvPr>
          <p:cNvSpPr txBox="1"/>
          <p:nvPr/>
        </p:nvSpPr>
        <p:spPr>
          <a:xfrm>
            <a:off x="472598" y="382335"/>
            <a:ext cx="1391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お友達</a:t>
            </a:r>
          </a:p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紹介プログラム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FFE6791-1912-4B0A-8B5C-AA142948E9F5}"/>
              </a:ext>
            </a:extLst>
          </p:cNvPr>
          <p:cNvCxnSpPr/>
          <p:nvPr/>
        </p:nvCxnSpPr>
        <p:spPr>
          <a:xfrm flipH="1">
            <a:off x="0" y="2510628"/>
            <a:ext cx="3310103" cy="0"/>
          </a:xfrm>
          <a:prstGeom prst="line">
            <a:avLst/>
          </a:prstGeom>
          <a:ln w="12700">
            <a:solidFill>
              <a:srgbClr val="3A19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43D2935-1696-4309-AF73-B91B7E53C0D0}"/>
              </a:ext>
            </a:extLst>
          </p:cNvPr>
          <p:cNvCxnSpPr/>
          <p:nvPr/>
        </p:nvCxnSpPr>
        <p:spPr>
          <a:xfrm flipH="1">
            <a:off x="-4213" y="4628395"/>
            <a:ext cx="3310103" cy="0"/>
          </a:xfrm>
          <a:prstGeom prst="line">
            <a:avLst/>
          </a:prstGeom>
          <a:ln w="12700">
            <a:solidFill>
              <a:srgbClr val="3A19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AB54CE6-0251-474A-8ADE-C96C6557691A}"/>
              </a:ext>
            </a:extLst>
          </p:cNvPr>
          <p:cNvSpPr txBox="1"/>
          <p:nvPr/>
        </p:nvSpPr>
        <p:spPr>
          <a:xfrm>
            <a:off x="610537" y="255932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乗り換え</a:t>
            </a:r>
          </a:p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プログラム</a:t>
            </a: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FB595B42-F20D-4475-BB8C-D6E3ED9D0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1651" y="3109913"/>
            <a:ext cx="1472673" cy="253555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F0A91AB-568B-4F34-B7B7-9135AE4E18D6}"/>
              </a:ext>
            </a:extLst>
          </p:cNvPr>
          <p:cNvSpPr txBox="1"/>
          <p:nvPr/>
        </p:nvSpPr>
        <p:spPr>
          <a:xfrm>
            <a:off x="593410" y="3103006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7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契約期間中基本料半額</a:t>
            </a:r>
            <a:endParaRPr kumimoji="1" lang="ja-JP" altLang="en-US" sz="700" b="1" dirty="0">
              <a:solidFill>
                <a:srgbClr val="3A190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E25D2232-1A7B-461D-84DD-764CB789C7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" y="2899419"/>
            <a:ext cx="2828370" cy="1892290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C694A6B-7214-40BD-BC18-CEE77F7D9D56}"/>
              </a:ext>
            </a:extLst>
          </p:cNvPr>
          <p:cNvSpPr txBox="1"/>
          <p:nvPr/>
        </p:nvSpPr>
        <p:spPr>
          <a:xfrm>
            <a:off x="935158" y="3483500"/>
            <a:ext cx="16113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他社</a:t>
            </a:r>
            <a:r>
              <a:rPr kumimoji="1" lang="en-US" altLang="ja-JP" sz="6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SIM</a:t>
            </a:r>
            <a:r>
              <a:rPr kumimoji="1" lang="ja-JP" altLang="en-US" sz="6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カードからの電話番号乗り換えで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6F4BAB6-B788-4932-B1E1-99E1C0DCB589}"/>
              </a:ext>
            </a:extLst>
          </p:cNvPr>
          <p:cNvSpPr txBox="1"/>
          <p:nvPr/>
        </p:nvSpPr>
        <p:spPr>
          <a:xfrm>
            <a:off x="736245" y="3600402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最大</a:t>
            </a:r>
            <a:r>
              <a:rPr kumimoji="1" lang="en-US" altLang="ja-JP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年間、基本料金</a:t>
            </a:r>
          </a:p>
          <a:p>
            <a:pPr algn="ctr"/>
            <a:r>
              <a:rPr kumimoji="1" lang="en-US" altLang="ja-JP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</a:t>
            </a:r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バーツ</a:t>
            </a:r>
            <a:r>
              <a:rPr kumimoji="1" lang="en-US" altLang="ja-JP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DISCOUNT‼</a:t>
            </a:r>
            <a:endParaRPr kumimoji="1" lang="ja-JP" altLang="en-US" sz="1200" dirty="0">
              <a:solidFill>
                <a:srgbClr val="3A190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F669D8B-9C98-4C6A-B741-57AFA6EDA913}"/>
              </a:ext>
            </a:extLst>
          </p:cNvPr>
          <p:cNvSpPr txBox="1"/>
          <p:nvPr/>
        </p:nvSpPr>
        <p:spPr>
          <a:xfrm>
            <a:off x="113652" y="4235364"/>
            <a:ext cx="31486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 注意事項 ］</a:t>
            </a:r>
          </a:p>
          <a:p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当プログラムは</a:t>
            </a:r>
            <a:r>
              <a:rPr kumimoji="1" lang="en-US" altLang="ja-JP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AIS</a:t>
            </a:r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回線を利用したギガ</a:t>
            </a:r>
            <a:r>
              <a:rPr kumimoji="1" lang="en-US" altLang="ja-JP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MAX</a:t>
            </a:r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プラン、ベリースマホプラン、ギガプラネットのみ適用され</a:t>
            </a:r>
          </a:p>
          <a:p>
            <a:r>
              <a: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ます。データ通信専用プラン、新学割プラン、法人プランは割引の適用外となります。</a:t>
            </a: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6A269507-C016-4DB7-AF88-DCE3B6F9D9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0" y="4954550"/>
            <a:ext cx="2828370" cy="1892290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481AFAA-90F0-441D-9CE9-0C8502D4B7AE}"/>
              </a:ext>
            </a:extLst>
          </p:cNvPr>
          <p:cNvSpPr txBox="1"/>
          <p:nvPr/>
        </p:nvSpPr>
        <p:spPr>
          <a:xfrm>
            <a:off x="616149" y="5206996"/>
            <a:ext cx="10791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好きな商品と交換可能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F3AA027-298C-497A-BD77-A0E07208E4F6}"/>
              </a:ext>
            </a:extLst>
          </p:cNvPr>
          <p:cNvSpPr txBox="1"/>
          <p:nvPr/>
        </p:nvSpPr>
        <p:spPr>
          <a:xfrm>
            <a:off x="462182" y="4662382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ポイント</a:t>
            </a:r>
            <a:endParaRPr kumimoji="1" lang="en-US" altLang="ja-JP" sz="1400" b="1" dirty="0">
              <a:solidFill>
                <a:srgbClr val="3A1907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交換プログラム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50433E7-10B8-467A-AB50-52D27F8DE61C}"/>
              </a:ext>
            </a:extLst>
          </p:cNvPr>
          <p:cNvSpPr txBox="1"/>
          <p:nvPr/>
        </p:nvSpPr>
        <p:spPr>
          <a:xfrm>
            <a:off x="329372" y="6363599"/>
            <a:ext cx="26388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" dirty="0"/>
              <a:t>［注意事項］</a:t>
            </a:r>
          </a:p>
          <a:p>
            <a:r>
              <a:rPr kumimoji="1" lang="ja-JP" altLang="en-US" sz="500" dirty="0"/>
              <a:t>当プログラムは個人契約</a:t>
            </a:r>
            <a:r>
              <a:rPr kumimoji="1" lang="en-US" altLang="ja-JP" sz="500" dirty="0"/>
              <a:t>(THPR)</a:t>
            </a:r>
            <a:r>
              <a:rPr kumimoji="1" lang="ja-JP" altLang="en-US" sz="500" dirty="0"/>
              <a:t>のお客様にのみ適用となります。</a:t>
            </a:r>
          </a:p>
          <a:p>
            <a:r>
              <a:rPr kumimoji="1" lang="en-US" altLang="ja-JP" sz="500" dirty="0"/>
              <a:t>THCO</a:t>
            </a:r>
            <a:r>
              <a:rPr kumimoji="1" lang="ja-JP" altLang="en-US" sz="500" dirty="0"/>
              <a:t>ではじまる場合は、プログラム内容がことなるので詳しくはお問合せください。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3496556-72D3-4A15-817B-DE4A7BC7B395}"/>
              </a:ext>
            </a:extLst>
          </p:cNvPr>
          <p:cNvSpPr txBox="1"/>
          <p:nvPr/>
        </p:nvSpPr>
        <p:spPr>
          <a:xfrm>
            <a:off x="1164108" y="5601672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ベリーモバイルと使うだけで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319DA468-1800-487A-AE0B-761768F8791C}"/>
              </a:ext>
            </a:extLst>
          </p:cNvPr>
          <p:cNvSpPr txBox="1"/>
          <p:nvPr/>
        </p:nvSpPr>
        <p:spPr>
          <a:xfrm>
            <a:off x="741856" y="5718574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毎月のご利用料金に応じて</a:t>
            </a:r>
          </a:p>
          <a:p>
            <a:pPr algn="ctr"/>
            <a:r>
              <a:rPr kumimoji="1" lang="ja-JP" altLang="en-US" sz="1200" dirty="0">
                <a:solidFill>
                  <a:srgbClr val="3A190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自動でポイントが貯まる！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C6F0CD3-9695-4C2E-80A7-D4DD13C06BED}"/>
              </a:ext>
            </a:extLst>
          </p:cNvPr>
          <p:cNvSpPr txBox="1"/>
          <p:nvPr/>
        </p:nvSpPr>
        <p:spPr>
          <a:xfrm>
            <a:off x="7026435" y="307202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AXIS Std B" panose="020B0700000000000000" pitchFamily="34" charset="-128"/>
                <a:ea typeface="AXIS Std B" panose="020B0700000000000000" pitchFamily="34" charset="-128"/>
              </a:rPr>
              <a:t>待望の新プラン登場！</a:t>
            </a:r>
          </a:p>
        </p:txBody>
      </p:sp>
    </p:spTree>
    <p:extLst>
      <p:ext uri="{BB962C8B-B14F-4D97-AF65-F5344CB8AC3E}">
        <p14:creationId xmlns:p14="http://schemas.microsoft.com/office/powerpoint/2010/main" val="36343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C98F78B5-AC41-49F4-AAA0-19EE793A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77" y="318780"/>
            <a:ext cx="3305212" cy="63478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3BFB608-AE03-453A-A2EC-D32DC3EE8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" y="110895"/>
            <a:ext cx="744500" cy="21811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DAA4B1-7E32-4346-8258-55B197717FE8}"/>
              </a:ext>
            </a:extLst>
          </p:cNvPr>
          <p:cNvSpPr txBox="1"/>
          <p:nvPr/>
        </p:nvSpPr>
        <p:spPr>
          <a:xfrm>
            <a:off x="817390" y="85729"/>
            <a:ext cx="5775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ギガ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MAX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シリーズがさらに進化した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HAPPINESS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シリーズで決まり</a:t>
            </a:r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5A67A8D-493B-4CE4-AA94-41968255D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330" y="6614807"/>
            <a:ext cx="3312670" cy="251582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EE2A469-2C4E-47C9-9AA1-837777CEE204}"/>
              </a:ext>
            </a:extLst>
          </p:cNvPr>
          <p:cNvGrpSpPr/>
          <p:nvPr/>
        </p:nvGrpSpPr>
        <p:grpSpPr>
          <a:xfrm>
            <a:off x="6600788" y="-1"/>
            <a:ext cx="3312670" cy="377505"/>
            <a:chOff x="3310104" y="-1"/>
            <a:chExt cx="3312670" cy="377505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E659C9A-A70E-4CD3-98DE-AC2315C735E3}"/>
                </a:ext>
              </a:extLst>
            </p:cNvPr>
            <p:cNvSpPr/>
            <p:nvPr/>
          </p:nvSpPr>
          <p:spPr>
            <a:xfrm>
              <a:off x="3310104" y="-1"/>
              <a:ext cx="3312670" cy="377505"/>
            </a:xfrm>
            <a:prstGeom prst="rect">
              <a:avLst/>
            </a:prstGeom>
            <a:solidFill>
              <a:srgbClr val="140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159D455-B0E7-4C4E-A0A6-D46E75282160}"/>
                </a:ext>
              </a:extLst>
            </p:cNvPr>
            <p:cNvSpPr txBox="1"/>
            <p:nvPr/>
          </p:nvSpPr>
          <p:spPr>
            <a:xfrm>
              <a:off x="4050454" y="41943"/>
              <a:ext cx="1925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ベリーモバイルという安心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A94A316-D78F-4A15-B0F2-622569B943F0}"/>
              </a:ext>
            </a:extLst>
          </p:cNvPr>
          <p:cNvSpPr txBox="1"/>
          <p:nvPr/>
        </p:nvSpPr>
        <p:spPr>
          <a:xfrm>
            <a:off x="7414757" y="411113"/>
            <a:ext cx="1729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ベリーモバイル間通話無料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C052669-46A3-4DB2-9D10-BDB0B7A7D204}"/>
              </a:ext>
            </a:extLst>
          </p:cNvPr>
          <p:cNvSpPr txBox="1"/>
          <p:nvPr/>
        </p:nvSpPr>
        <p:spPr>
          <a:xfrm>
            <a:off x="7414757" y="637723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ベリーモバイル同士のタイ国内通話は</a:t>
            </a:r>
            <a:r>
              <a:rPr kumimoji="1" lang="en-US" altLang="ja-JP" sz="800" dirty="0"/>
              <a:t>24</a:t>
            </a:r>
            <a:r>
              <a:rPr kumimoji="1" lang="ja-JP" altLang="en-US" sz="800" dirty="0"/>
              <a:t>時間無料</a:t>
            </a:r>
            <a:endParaRPr kumimoji="1" lang="en-US" altLang="ja-JP" sz="800" dirty="0"/>
          </a:p>
          <a:p>
            <a:r>
              <a:rPr kumimoji="1" lang="ja-JP" altLang="en-US" sz="800" dirty="0"/>
              <a:t>でご利用いただけます。</a:t>
            </a:r>
          </a:p>
          <a:p>
            <a:r>
              <a:rPr kumimoji="1" lang="ja-JP" altLang="en-US" sz="800" dirty="0"/>
              <a:t>ご家族やご友人と時間を気にせず通話し放題！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666EB1F9-073E-434F-A354-DD917B1BA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360" y="448601"/>
            <a:ext cx="758087" cy="606478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147B20-9371-473F-9AC1-FA41F4AD7B39}"/>
              </a:ext>
            </a:extLst>
          </p:cNvPr>
          <p:cNvSpPr txBox="1"/>
          <p:nvPr/>
        </p:nvSpPr>
        <p:spPr>
          <a:xfrm>
            <a:off x="6671814" y="1169334"/>
            <a:ext cx="13580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安心の端末サポート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4ED539-7625-489D-9C2D-FF5FC1B75AFB}"/>
              </a:ext>
            </a:extLst>
          </p:cNvPr>
          <p:cNvSpPr txBox="1"/>
          <p:nvPr/>
        </p:nvSpPr>
        <p:spPr>
          <a:xfrm>
            <a:off x="6671814" y="1395944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タイの街中で端末を購入すると保証がなかったり</a:t>
            </a:r>
          </a:p>
          <a:p>
            <a:r>
              <a:rPr kumimoji="1" lang="ja-JP" altLang="en-US" sz="800" dirty="0"/>
              <a:t>修理の対応をしてくれなかったりと何かと大変。</a:t>
            </a:r>
          </a:p>
          <a:p>
            <a:r>
              <a:rPr kumimoji="1" lang="ja-JP" altLang="en-US" sz="800" dirty="0"/>
              <a:t>ベリーモバイルなら全部お任せ！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CFA90C0-C8D2-436D-9589-721EFB854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156" y="1213255"/>
            <a:ext cx="714931" cy="644353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43BF3E8-8BAC-4ABB-86B6-0CBC41776E40}"/>
              </a:ext>
            </a:extLst>
          </p:cNvPr>
          <p:cNvSpPr txBox="1"/>
          <p:nvPr/>
        </p:nvSpPr>
        <p:spPr>
          <a:xfrm>
            <a:off x="7414757" y="1954522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日本語サポート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00FDA63-D407-419B-AC5F-DC73DE021465}"/>
              </a:ext>
            </a:extLst>
          </p:cNvPr>
          <p:cNvSpPr txBox="1"/>
          <p:nvPr/>
        </p:nvSpPr>
        <p:spPr>
          <a:xfrm>
            <a:off x="7414757" y="218113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タイ国内に</a:t>
            </a:r>
            <a:r>
              <a:rPr kumimoji="1" lang="en-US" altLang="ja-JP" sz="800" dirty="0"/>
              <a:t>2</a:t>
            </a:r>
            <a:r>
              <a:rPr kumimoji="1" lang="ja-JP" altLang="en-US" sz="800" dirty="0"/>
              <a:t>拠点を構え、日本人が店舗には常駐し</a:t>
            </a:r>
          </a:p>
          <a:p>
            <a:r>
              <a:rPr kumimoji="1" lang="ja-JP" altLang="en-US" sz="800" dirty="0"/>
              <a:t>契約からトラブル解決まで手厚くサポート。</a:t>
            </a:r>
          </a:p>
          <a:p>
            <a:r>
              <a:rPr kumimoji="1" lang="ja-JP" altLang="en-US" sz="800" dirty="0"/>
              <a:t>請求書・利用明細も日本語なので安心。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9785C77-4B20-40C0-B6E9-35028E9E1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330" y="1990760"/>
            <a:ext cx="703598" cy="629182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617FACC-AB8E-4316-AC21-ABE06513E16D}"/>
              </a:ext>
            </a:extLst>
          </p:cNvPr>
          <p:cNvSpPr txBox="1"/>
          <p:nvPr/>
        </p:nvSpPr>
        <p:spPr>
          <a:xfrm>
            <a:off x="6680661" y="2757365"/>
            <a:ext cx="1098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ベリー緊急速報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E589496-D6E5-462B-8A29-4043FD9EA780}"/>
              </a:ext>
            </a:extLst>
          </p:cNvPr>
          <p:cNvSpPr txBox="1"/>
          <p:nvPr/>
        </p:nvSpPr>
        <p:spPr>
          <a:xfrm>
            <a:off x="6680661" y="298397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タイのニュースサイトと連動しベリーモバイル</a:t>
            </a:r>
            <a:endParaRPr kumimoji="1" lang="en-US" altLang="ja-JP" sz="800" dirty="0"/>
          </a:p>
          <a:p>
            <a:r>
              <a:rPr kumimoji="1" lang="ja-JP" altLang="en-US" sz="800" dirty="0"/>
              <a:t>ユーザーはタイ国内の危険情報をいち早く</a:t>
            </a:r>
            <a:r>
              <a:rPr kumimoji="1" lang="en-US" altLang="ja-JP" sz="800" dirty="0"/>
              <a:t>SMS</a:t>
            </a:r>
          </a:p>
          <a:p>
            <a:r>
              <a:rPr kumimoji="1" lang="ja-JP" altLang="en-US" sz="800" dirty="0"/>
              <a:t>でお受け取り頂けるので安心！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968F447B-CC8F-4F1A-A9A9-5294DA4E7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0895" y="2794684"/>
            <a:ext cx="866035" cy="641434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863196C-4FD5-4E1F-BC04-899320F895EC}"/>
              </a:ext>
            </a:extLst>
          </p:cNvPr>
          <p:cNvSpPr txBox="1"/>
          <p:nvPr/>
        </p:nvSpPr>
        <p:spPr>
          <a:xfrm>
            <a:off x="7414757" y="3542762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格安国際電話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1F1F12-8D19-487F-96C4-81415A32DD6C}"/>
              </a:ext>
            </a:extLst>
          </p:cNvPr>
          <p:cNvSpPr txBox="1"/>
          <p:nvPr/>
        </p:nvSpPr>
        <p:spPr>
          <a:xfrm>
            <a:off x="7414757" y="3769372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日本への通話が固定宛なら</a:t>
            </a:r>
            <a:r>
              <a:rPr kumimoji="1" lang="en-US" altLang="ja-JP" sz="800" dirty="0"/>
              <a:t>5THB/</a:t>
            </a:r>
            <a:r>
              <a:rPr kumimoji="1" lang="ja-JP" altLang="en-US" sz="800" dirty="0"/>
              <a:t>分、携帯宛なら</a:t>
            </a:r>
            <a:endParaRPr kumimoji="1" lang="en-US" altLang="ja-JP" sz="800" dirty="0"/>
          </a:p>
          <a:p>
            <a:r>
              <a:rPr kumimoji="1" lang="en-US" altLang="ja-JP" sz="800" dirty="0"/>
              <a:t>6THB/</a:t>
            </a:r>
            <a:r>
              <a:rPr kumimoji="1" lang="ja-JP" altLang="en-US" sz="800" dirty="0"/>
              <a:t>分と大変お得にご利用いただけます。</a:t>
            </a:r>
          </a:p>
          <a:p>
            <a:r>
              <a:rPr kumimoji="1" lang="ja-JP" altLang="en-US" sz="800" dirty="0"/>
              <a:t>日本以外の国際電話もオトクになります。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F76AED64-42F1-4960-ADA8-9AEB5B7DB1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415" y="3569610"/>
            <a:ext cx="841290" cy="613200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DAECBA1-1C04-4C9D-95FA-031E0E3F209B}"/>
              </a:ext>
            </a:extLst>
          </p:cNvPr>
          <p:cNvSpPr txBox="1"/>
          <p:nvPr/>
        </p:nvSpPr>
        <p:spPr>
          <a:xfrm>
            <a:off x="6682870" y="4339530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日本の電話番号取得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F759BB3-277F-4679-89FA-E6E62B796AA3}"/>
              </a:ext>
            </a:extLst>
          </p:cNvPr>
          <p:cNvSpPr txBox="1"/>
          <p:nvPr/>
        </p:nvSpPr>
        <p:spPr>
          <a:xfrm>
            <a:off x="6682870" y="4566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ベリー会員なら、無料で</a:t>
            </a:r>
            <a:r>
              <a:rPr kumimoji="1" lang="en-US" altLang="ja-JP" sz="800" dirty="0"/>
              <a:t>050</a:t>
            </a:r>
            <a:r>
              <a:rPr kumimoji="1" lang="ja-JP" altLang="en-US" sz="800" dirty="0"/>
              <a:t>から始まる日本の電話</a:t>
            </a:r>
            <a:endParaRPr kumimoji="1" lang="en-US" altLang="ja-JP" sz="800" dirty="0"/>
          </a:p>
          <a:p>
            <a:r>
              <a:rPr kumimoji="1" lang="ja-JP" altLang="en-US" sz="800" dirty="0"/>
              <a:t>番号を取得可能。日本のご家族・ご友人と互いに</a:t>
            </a:r>
            <a:endParaRPr kumimoji="1" lang="en-US" altLang="ja-JP" sz="800" dirty="0"/>
          </a:p>
          <a:p>
            <a:r>
              <a:rPr kumimoji="1" lang="ja-JP" altLang="en-US" sz="800" dirty="0"/>
              <a:t>日本国内通話。日本のフリーダイヤルにも発信可能。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0F2819D-9D90-49CE-A108-F644D2E26A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1531" y="4363966"/>
            <a:ext cx="704920" cy="659154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EBFAFF5-1AD9-42C8-9A7E-985FF8B0C2CA}"/>
              </a:ext>
            </a:extLst>
          </p:cNvPr>
          <p:cNvSpPr txBox="1"/>
          <p:nvPr/>
        </p:nvSpPr>
        <p:spPr>
          <a:xfrm>
            <a:off x="7457748" y="5131002"/>
            <a:ext cx="1643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rgbClr val="14008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豊富な海外向けサービス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7C6369B-6F67-4DB4-A22B-FF6FA3171B27}"/>
              </a:ext>
            </a:extLst>
          </p:cNvPr>
          <p:cNvSpPr txBox="1"/>
          <p:nvPr/>
        </p:nvSpPr>
        <p:spPr>
          <a:xfrm>
            <a:off x="7457748" y="5357612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Pocket WiFi</a:t>
            </a:r>
            <a:r>
              <a:rPr kumimoji="1" lang="ja-JP" altLang="en-US" sz="800" dirty="0"/>
              <a:t>やスマホのレンタル、日本向けプリペ</a:t>
            </a:r>
            <a:endParaRPr kumimoji="1" lang="en-US" altLang="ja-JP" sz="800" dirty="0"/>
          </a:p>
          <a:p>
            <a:r>
              <a:rPr kumimoji="1" lang="ja-JP" altLang="en-US" sz="800" dirty="0"/>
              <a:t>イド</a:t>
            </a:r>
            <a:r>
              <a:rPr kumimoji="1" lang="en-US" altLang="ja-JP" sz="800" dirty="0"/>
              <a:t>SIM</a:t>
            </a:r>
            <a:r>
              <a:rPr kumimoji="1" lang="ja-JP" altLang="en-US" sz="800" dirty="0"/>
              <a:t>カード等、豊富な商品ラインナップから</a:t>
            </a:r>
            <a:endParaRPr kumimoji="1" lang="en-US" altLang="ja-JP" sz="800" dirty="0"/>
          </a:p>
          <a:p>
            <a:r>
              <a:rPr kumimoji="1" lang="ja-JP" altLang="en-US" sz="800" dirty="0"/>
              <a:t>優待価格で申込も簡単にご利用いただけます！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D552095-5D82-48BD-9312-6A42C4CD47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332" y="5169483"/>
            <a:ext cx="881737" cy="613200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F80B0FE-B472-4503-B6FE-6D7C0D33F04B}"/>
              </a:ext>
            </a:extLst>
          </p:cNvPr>
          <p:cNvSpPr txBox="1"/>
          <p:nvPr/>
        </p:nvSpPr>
        <p:spPr>
          <a:xfrm>
            <a:off x="7015560" y="5937898"/>
            <a:ext cx="23599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ベリーモバイル プレミアムオプション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5043E96-B2C5-4E07-8689-F6B15CBC1BD2}"/>
              </a:ext>
            </a:extLst>
          </p:cNvPr>
          <p:cNvSpPr txBox="1"/>
          <p:nvPr/>
        </p:nvSpPr>
        <p:spPr>
          <a:xfrm>
            <a:off x="6652019" y="6196848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複数回線ご契約時の割引や、プレミアム会員様限定のお得な交換</a:t>
            </a:r>
            <a:endParaRPr kumimoji="1" lang="en-US" altLang="ja-JP" sz="800" dirty="0"/>
          </a:p>
          <a:p>
            <a:r>
              <a:rPr kumimoji="1" lang="ja-JP" altLang="en-US" sz="800" dirty="0"/>
              <a:t>商品など、限定の特典を多数ご用意しております！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D699450-8279-4260-82CA-4909E5B477DB}"/>
              </a:ext>
            </a:extLst>
          </p:cNvPr>
          <p:cNvGrpSpPr/>
          <p:nvPr/>
        </p:nvGrpSpPr>
        <p:grpSpPr>
          <a:xfrm>
            <a:off x="92279" y="5312183"/>
            <a:ext cx="6414367" cy="1517575"/>
            <a:chOff x="92279" y="7246890"/>
            <a:chExt cx="6414367" cy="151757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D771903-146F-4187-87BB-F2BA0E9CF3E6}"/>
                </a:ext>
              </a:extLst>
            </p:cNvPr>
            <p:cNvSpPr/>
            <p:nvPr/>
          </p:nvSpPr>
          <p:spPr>
            <a:xfrm>
              <a:off x="92279" y="7258140"/>
              <a:ext cx="6414367" cy="1506325"/>
            </a:xfrm>
            <a:prstGeom prst="rect">
              <a:avLst/>
            </a:prstGeom>
            <a:solidFill>
              <a:srgbClr val="00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6EEB0C5-6350-44DE-AF38-8A6FE509777E}"/>
                </a:ext>
              </a:extLst>
            </p:cNvPr>
            <p:cNvSpPr/>
            <p:nvPr/>
          </p:nvSpPr>
          <p:spPr>
            <a:xfrm>
              <a:off x="174345" y="7515276"/>
              <a:ext cx="6244652" cy="11600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A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DC5DBF2-1679-4DB9-8205-EB136EA2643F}"/>
                </a:ext>
              </a:extLst>
            </p:cNvPr>
            <p:cNvGrpSpPr/>
            <p:nvPr/>
          </p:nvGrpSpPr>
          <p:grpSpPr>
            <a:xfrm>
              <a:off x="218364" y="7565318"/>
              <a:ext cx="6155140" cy="1066496"/>
              <a:chOff x="218364" y="5600131"/>
              <a:chExt cx="5975070" cy="946348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B7EEC34-D3F5-4ADC-8166-EC8A60DFCF35}"/>
                  </a:ext>
                </a:extLst>
              </p:cNvPr>
              <p:cNvSpPr/>
              <p:nvPr/>
            </p:nvSpPr>
            <p:spPr>
              <a:xfrm>
                <a:off x="218364" y="5600131"/>
                <a:ext cx="2975212" cy="459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A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6EE6991-DBBC-48FF-B854-5CA83C851E3A}"/>
                  </a:ext>
                </a:extLst>
              </p:cNvPr>
              <p:cNvSpPr/>
              <p:nvPr/>
            </p:nvSpPr>
            <p:spPr>
              <a:xfrm>
                <a:off x="218364" y="6087004"/>
                <a:ext cx="2975212" cy="459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A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B6D31355-A601-4AEE-A498-8935E3D84566}"/>
                  </a:ext>
                </a:extLst>
              </p:cNvPr>
              <p:cNvSpPr/>
              <p:nvPr/>
            </p:nvSpPr>
            <p:spPr>
              <a:xfrm>
                <a:off x="3218222" y="5600131"/>
                <a:ext cx="2975212" cy="459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A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026BFA9C-159D-43C6-8B9F-1BE3D8994DB4}"/>
                  </a:ext>
                </a:extLst>
              </p:cNvPr>
              <p:cNvSpPr/>
              <p:nvPr/>
            </p:nvSpPr>
            <p:spPr>
              <a:xfrm>
                <a:off x="3218222" y="6087004"/>
                <a:ext cx="2975212" cy="459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A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D025E94-B10E-49E5-B76D-D435D0098C00}"/>
                </a:ext>
              </a:extLst>
            </p:cNvPr>
            <p:cNvGrpSpPr/>
            <p:nvPr/>
          </p:nvGrpSpPr>
          <p:grpSpPr>
            <a:xfrm>
              <a:off x="266914" y="7588503"/>
              <a:ext cx="560371" cy="463783"/>
              <a:chOff x="266914" y="5623316"/>
              <a:chExt cx="560371" cy="463783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27C2EF7C-B8F3-43AE-AE4F-CE7291366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14" y="5635498"/>
                <a:ext cx="560371" cy="451601"/>
              </a:xfrm>
              <a:prstGeom prst="rect">
                <a:avLst/>
              </a:prstGeom>
            </p:spPr>
          </p:pic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DB72141-B7CB-40E1-A92B-11DAA59DCE5C}"/>
                  </a:ext>
                </a:extLst>
              </p:cNvPr>
              <p:cNvSpPr txBox="1"/>
              <p:nvPr/>
            </p:nvSpPr>
            <p:spPr>
              <a:xfrm>
                <a:off x="362084" y="5623316"/>
                <a:ext cx="3642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700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特典</a:t>
                </a: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1EC07D9-93CA-44BD-83BD-3B85111E88F7}"/>
                  </a:ext>
                </a:extLst>
              </p:cNvPr>
              <p:cNvSpPr txBox="1"/>
              <p:nvPr/>
            </p:nvSpPr>
            <p:spPr>
              <a:xfrm>
                <a:off x="378915" y="5706235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endParaRPr kumimoji="1" lang="ja-JP" altLang="en-US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90EC03E-7E2C-4FFC-B7FC-FBEA61CAD650}"/>
                </a:ext>
              </a:extLst>
            </p:cNvPr>
            <p:cNvGrpSpPr/>
            <p:nvPr/>
          </p:nvGrpSpPr>
          <p:grpSpPr>
            <a:xfrm>
              <a:off x="266914" y="8153865"/>
              <a:ext cx="560371" cy="463783"/>
              <a:chOff x="266914" y="5623316"/>
              <a:chExt cx="560371" cy="463783"/>
            </a:xfrm>
          </p:grpSpPr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14454F3D-180E-4C81-AFEC-BE0F73B76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14" y="5635498"/>
                <a:ext cx="560371" cy="451601"/>
              </a:xfrm>
              <a:prstGeom prst="rect">
                <a:avLst/>
              </a:prstGeom>
            </p:spPr>
          </p:pic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22090695-7838-4662-B598-A2F79D5249CC}"/>
                  </a:ext>
                </a:extLst>
              </p:cNvPr>
              <p:cNvSpPr txBox="1"/>
              <p:nvPr/>
            </p:nvSpPr>
            <p:spPr>
              <a:xfrm>
                <a:off x="362084" y="5623316"/>
                <a:ext cx="3642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700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特典</a:t>
                </a: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82DA4F0-A02B-432A-A394-D6460BDD1568}"/>
                  </a:ext>
                </a:extLst>
              </p:cNvPr>
              <p:cNvSpPr txBox="1"/>
              <p:nvPr/>
            </p:nvSpPr>
            <p:spPr>
              <a:xfrm>
                <a:off x="364488" y="5701686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endParaRPr kumimoji="1" lang="ja-JP" altLang="en-US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521BAB47-4B23-49D2-86CC-E649F7C82748}"/>
                </a:ext>
              </a:extLst>
            </p:cNvPr>
            <p:cNvGrpSpPr/>
            <p:nvPr/>
          </p:nvGrpSpPr>
          <p:grpSpPr>
            <a:xfrm>
              <a:off x="3325959" y="7592331"/>
              <a:ext cx="560371" cy="463783"/>
              <a:chOff x="266914" y="5623316"/>
              <a:chExt cx="560371" cy="463783"/>
            </a:xfrm>
          </p:grpSpPr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172FFDA7-8655-4CFD-88DE-CD05EEC6B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14" y="5635498"/>
                <a:ext cx="560371" cy="451601"/>
              </a:xfrm>
              <a:prstGeom prst="rect">
                <a:avLst/>
              </a:prstGeom>
            </p:spPr>
          </p:pic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8411E4A-8596-4D1A-AE26-892435B619C2}"/>
                  </a:ext>
                </a:extLst>
              </p:cNvPr>
              <p:cNvSpPr txBox="1"/>
              <p:nvPr/>
            </p:nvSpPr>
            <p:spPr>
              <a:xfrm>
                <a:off x="362084" y="5623316"/>
                <a:ext cx="3642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700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特典</a:t>
                </a: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C3E221E-4432-434B-9057-8F8D962A4938}"/>
                  </a:ext>
                </a:extLst>
              </p:cNvPr>
              <p:cNvSpPr txBox="1"/>
              <p:nvPr/>
            </p:nvSpPr>
            <p:spPr>
              <a:xfrm>
                <a:off x="364488" y="5706235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2</a:t>
                </a:r>
                <a:endParaRPr kumimoji="1" lang="ja-JP" altLang="en-US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7D4770D4-FFF2-47B9-8D2C-6A2E7B43761C}"/>
                </a:ext>
              </a:extLst>
            </p:cNvPr>
            <p:cNvGrpSpPr/>
            <p:nvPr/>
          </p:nvGrpSpPr>
          <p:grpSpPr>
            <a:xfrm>
              <a:off x="3332276" y="8133170"/>
              <a:ext cx="560371" cy="463783"/>
              <a:chOff x="266914" y="5623316"/>
              <a:chExt cx="560371" cy="463783"/>
            </a:xfrm>
          </p:grpSpPr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9FDA7BD0-F8CC-417E-B3BE-AC0141539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14" y="5635498"/>
                <a:ext cx="560371" cy="451601"/>
              </a:xfrm>
              <a:prstGeom prst="rect">
                <a:avLst/>
              </a:prstGeom>
            </p:spPr>
          </p:pic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40715E2E-66C8-4139-8344-8F1CE16A5096}"/>
                  </a:ext>
                </a:extLst>
              </p:cNvPr>
              <p:cNvSpPr txBox="1"/>
              <p:nvPr/>
            </p:nvSpPr>
            <p:spPr>
              <a:xfrm>
                <a:off x="362084" y="5623316"/>
                <a:ext cx="3642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700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特典</a:t>
                </a:r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24AE4F6-4F43-423E-91FB-2AE60CCCD2C2}"/>
                  </a:ext>
                </a:extLst>
              </p:cNvPr>
              <p:cNvSpPr txBox="1"/>
              <p:nvPr/>
            </p:nvSpPr>
            <p:spPr>
              <a:xfrm>
                <a:off x="364488" y="5701686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rgbClr val="00A29A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4</a:t>
                </a:r>
                <a:endParaRPr kumimoji="1" lang="ja-JP" altLang="en-US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466E7DC-59E0-4085-8535-71A88F5765E9}"/>
                </a:ext>
              </a:extLst>
            </p:cNvPr>
            <p:cNvSpPr txBox="1"/>
            <p:nvPr/>
          </p:nvSpPr>
          <p:spPr>
            <a:xfrm>
              <a:off x="870859" y="7591174"/>
              <a:ext cx="2274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複数回線契約時にオトクに割引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F06D7E56-0164-4568-A1B1-6BE8F325442C}"/>
                </a:ext>
              </a:extLst>
            </p:cNvPr>
            <p:cNvSpPr txBox="1"/>
            <p:nvPr/>
          </p:nvSpPr>
          <p:spPr>
            <a:xfrm>
              <a:off x="879308" y="7791883"/>
              <a:ext cx="2252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回線目以降のご契約で</a:t>
              </a:r>
              <a:r>
                <a:rPr kumimoji="1" lang="en-US" altLang="ja-JP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300</a:t>
              </a:r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バーツ割引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32851776-CFE9-429E-B0B3-58A8594EAE7D}"/>
                </a:ext>
              </a:extLst>
            </p:cNvPr>
            <p:cNvSpPr txBox="1"/>
            <p:nvPr/>
          </p:nvSpPr>
          <p:spPr>
            <a:xfrm>
              <a:off x="3898428" y="7595798"/>
              <a:ext cx="2263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限定のお得なポイント交換商品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48DF4B0-A6FF-475D-BE17-601088FEC4A4}"/>
                </a:ext>
              </a:extLst>
            </p:cNvPr>
            <p:cNvSpPr txBox="1"/>
            <p:nvPr/>
          </p:nvSpPr>
          <p:spPr>
            <a:xfrm>
              <a:off x="3906877" y="7796507"/>
              <a:ext cx="21323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通常の交換の際よりお得に交換可能！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9245360B-7D1C-4359-91BA-0977BA8B6CFA}"/>
                </a:ext>
              </a:extLst>
            </p:cNvPr>
            <p:cNvSpPr txBox="1"/>
            <p:nvPr/>
          </p:nvSpPr>
          <p:spPr>
            <a:xfrm>
              <a:off x="886744" y="8132494"/>
              <a:ext cx="2337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機種変更時の端末価格がお得に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102A50C-42D5-4B54-821F-19FD13EC1F71}"/>
                </a:ext>
              </a:extLst>
            </p:cNvPr>
            <p:cNvSpPr txBox="1"/>
            <p:nvPr/>
          </p:nvSpPr>
          <p:spPr>
            <a:xfrm>
              <a:off x="895193" y="8333203"/>
              <a:ext cx="19992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機種変更時に</a:t>
              </a:r>
              <a:r>
                <a:rPr kumimoji="1" lang="en-US" altLang="ja-JP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年価格で端末ご提供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0580E006-1133-42B7-BACA-496A85528A54}"/>
                </a:ext>
              </a:extLst>
            </p:cNvPr>
            <p:cNvSpPr txBox="1"/>
            <p:nvPr/>
          </p:nvSpPr>
          <p:spPr>
            <a:xfrm>
              <a:off x="3916295" y="8135024"/>
              <a:ext cx="2121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プレミアム限定の情報を提供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208696D2-C40B-401B-BF3E-7362EADD8E5E}"/>
                </a:ext>
              </a:extLst>
            </p:cNvPr>
            <p:cNvSpPr txBox="1"/>
            <p:nvPr/>
          </p:nvSpPr>
          <p:spPr>
            <a:xfrm>
              <a:off x="3924744" y="8335733"/>
              <a:ext cx="22172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b="1" dirty="0">
                  <a:solidFill>
                    <a:srgbClr val="00A29A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お得なキャンペーンなどを限定で配信！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41169D6-368E-4E8C-BDC0-B6C2487521B7}"/>
                </a:ext>
              </a:extLst>
            </p:cNvPr>
            <p:cNvCxnSpPr/>
            <p:nvPr/>
          </p:nvCxnSpPr>
          <p:spPr>
            <a:xfrm>
              <a:off x="174345" y="7387564"/>
              <a:ext cx="6244652" cy="0"/>
            </a:xfrm>
            <a:prstGeom prst="line">
              <a:avLst/>
            </a:prstGeom>
            <a:ln w="28575" cmpd="tri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6BD83D97-0521-4139-83B7-042C688E2BE2}"/>
                </a:ext>
              </a:extLst>
            </p:cNvPr>
            <p:cNvSpPr/>
            <p:nvPr/>
          </p:nvSpPr>
          <p:spPr>
            <a:xfrm>
              <a:off x="1985099" y="7273474"/>
              <a:ext cx="2610731" cy="213686"/>
            </a:xfrm>
            <a:prstGeom prst="rect">
              <a:avLst/>
            </a:prstGeom>
            <a:solidFill>
              <a:srgbClr val="00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D5066EFE-3895-439A-BC87-593B90417DA4}"/>
                </a:ext>
              </a:extLst>
            </p:cNvPr>
            <p:cNvSpPr txBox="1"/>
            <p:nvPr/>
          </p:nvSpPr>
          <p:spPr>
            <a:xfrm>
              <a:off x="1964621" y="7246890"/>
              <a:ext cx="26516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FFFF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ベリーモバイル プレミアムオプション</a:t>
              </a: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2AEF912-0E52-43D6-A0B1-862A871F5DC3}"/>
              </a:ext>
            </a:extLst>
          </p:cNvPr>
          <p:cNvSpPr/>
          <p:nvPr/>
        </p:nvSpPr>
        <p:spPr>
          <a:xfrm>
            <a:off x="5568950" y="4466488"/>
            <a:ext cx="155575" cy="172187"/>
          </a:xfrm>
          <a:prstGeom prst="rect">
            <a:avLst/>
          </a:prstGeom>
          <a:solidFill>
            <a:srgbClr val="E4007F"/>
          </a:solidFill>
          <a:ln>
            <a:solidFill>
              <a:srgbClr val="E4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3430078-018D-4D6D-A914-27573E1014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0033" y="3113019"/>
            <a:ext cx="172084" cy="287406"/>
          </a:xfrm>
          <a:prstGeom prst="rect">
            <a:avLst/>
          </a:prstGeom>
        </p:spPr>
      </p:pic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8BF7B158-49D0-44F2-93E5-A42B45F21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4985"/>
              </p:ext>
            </p:extLst>
          </p:nvPr>
        </p:nvGraphicFramePr>
        <p:xfrm>
          <a:off x="100329" y="471178"/>
          <a:ext cx="6414366" cy="456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338">
                  <a:extLst>
                    <a:ext uri="{9D8B030D-6E8A-4147-A177-3AD203B41FA5}">
                      <a16:colId xmlns:a16="http://schemas.microsoft.com/office/drawing/2014/main" val="1300121421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3330093542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1385340642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3603180278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4239363641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2411569709"/>
                    </a:ext>
                  </a:extLst>
                </a:gridCol>
                <a:gridCol w="916338">
                  <a:extLst>
                    <a:ext uri="{9D8B030D-6E8A-4147-A177-3AD203B41FA5}">
                      <a16:colId xmlns:a16="http://schemas.microsoft.com/office/drawing/2014/main" val="860944271"/>
                    </a:ext>
                  </a:extLst>
                </a:gridCol>
              </a:tblGrid>
              <a:tr h="893163">
                <a:tc>
                  <a:txBody>
                    <a:bodyPr/>
                    <a:lstStyle/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ベリーモバイル</a:t>
                      </a:r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HAPPINESS</a:t>
                      </a:r>
                    </a:p>
                    <a:p>
                      <a:pPr algn="ctr"/>
                      <a:r>
                        <a:rPr kumimoji="1" lang="ja-JP" altLang="en-US" sz="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シリーズ</a:t>
                      </a:r>
                    </a:p>
                  </a:txBody>
                  <a:tcPr>
                    <a:solidFill>
                      <a:srgbClr val="97B5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データと通話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まずは試したいという方に</a:t>
                      </a:r>
                    </a:p>
                  </a:txBody>
                  <a:tcPr>
                    <a:solidFill>
                      <a:srgbClr val="9F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AIS</a:t>
                      </a:r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WiFi</a:t>
                      </a:r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無制限で使える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パッケージ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359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日本人の平均的な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データ使用量を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さらにお得に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テザリング利用や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データを安心して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使いたい方に</a:t>
                      </a:r>
                    </a:p>
                  </a:txBody>
                  <a:tcPr>
                    <a:solidFill>
                      <a:srgbClr val="079B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家でも外でも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動画を見たい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という方に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EA55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データ通信を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気にせず使いたい</a:t>
                      </a:r>
                      <a:endParaRPr kumimoji="1" lang="en-US" altLang="ja-JP" sz="6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という方に</a:t>
                      </a:r>
                    </a:p>
                  </a:txBody>
                  <a:tcPr>
                    <a:solidFill>
                      <a:srgbClr val="C30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47139"/>
                  </a:ext>
                </a:extLst>
              </a:tr>
              <a:tr h="4873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基本料金</a:t>
                      </a:r>
                      <a:r>
                        <a:rPr kumimoji="1" lang="en-US" altLang="ja-JP" sz="800" dirty="0"/>
                        <a:t>/</a:t>
                      </a:r>
                      <a:r>
                        <a:rPr kumimoji="1" lang="ja-JP" altLang="en-US" sz="800" dirty="0"/>
                        <a:t>月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790 </a:t>
                      </a:r>
                      <a:r>
                        <a:rPr kumimoji="1" lang="en-US" altLang="ja-JP" sz="800" dirty="0"/>
                        <a:t>THB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890 </a:t>
                      </a:r>
                      <a:r>
                        <a:rPr kumimoji="1" lang="en-US" altLang="ja-JP" sz="800" dirty="0"/>
                        <a:t>THB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990 </a:t>
                      </a:r>
                      <a:r>
                        <a:rPr kumimoji="1" lang="en-US" altLang="ja-JP" sz="800" dirty="0"/>
                        <a:t>THB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1,190 </a:t>
                      </a:r>
                      <a:r>
                        <a:rPr kumimoji="1" lang="en-US" altLang="ja-JP" sz="800" dirty="0"/>
                        <a:t>THB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1,390 </a:t>
                      </a:r>
                      <a:r>
                        <a:rPr kumimoji="1" lang="en-US" altLang="ja-JP" sz="800" dirty="0"/>
                        <a:t>THB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/>
                        <a:t>1,990</a:t>
                      </a:r>
                      <a:r>
                        <a:rPr kumimoji="1" lang="en-US" altLang="ja-JP" sz="800" b="0" dirty="0"/>
                        <a:t> THB </a:t>
                      </a:r>
                      <a:endParaRPr kumimoji="1" lang="ja-JP" altLang="en-US" sz="8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2085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高速データ容量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</a:t>
                      </a:r>
                      <a:r>
                        <a:rPr kumimoji="1" lang="en-US" altLang="ja-JP" sz="800" dirty="0"/>
                        <a:t> GB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dirty="0"/>
                        <a:t>※</a:t>
                      </a:r>
                      <a:r>
                        <a:rPr kumimoji="1" lang="ja-JP" altLang="en-US" sz="600" dirty="0"/>
                        <a:t>超過後</a:t>
                      </a:r>
                      <a:r>
                        <a:rPr kumimoji="1" lang="en-US" altLang="ja-JP" sz="600" dirty="0"/>
                        <a:t>384Kbps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6</a:t>
                      </a:r>
                      <a:r>
                        <a:rPr kumimoji="1" lang="en-US" altLang="ja-JP" sz="900" dirty="0"/>
                        <a:t> GB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※</a:t>
                      </a:r>
                      <a:r>
                        <a:rPr kumimoji="1" lang="ja-JP" altLang="en-US" sz="700" dirty="0"/>
                        <a:t>超過後</a:t>
                      </a:r>
                      <a:r>
                        <a:rPr kumimoji="1" lang="en-US" altLang="ja-JP" sz="700" dirty="0"/>
                        <a:t>384Kbps</a:t>
                      </a:r>
                      <a:endParaRPr kumimoji="1" lang="ja-JP" altLang="en-US" sz="7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10</a:t>
                      </a:r>
                      <a:r>
                        <a:rPr kumimoji="1" lang="en-US" altLang="ja-JP" sz="900" dirty="0"/>
                        <a:t> GB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※</a:t>
                      </a:r>
                      <a:r>
                        <a:rPr kumimoji="1" lang="ja-JP" altLang="en-US" sz="700" dirty="0"/>
                        <a:t>超過後</a:t>
                      </a:r>
                      <a:r>
                        <a:rPr kumimoji="1" lang="en-US" altLang="ja-JP" sz="700" dirty="0"/>
                        <a:t>384Kbps</a:t>
                      </a:r>
                      <a:endParaRPr kumimoji="1" lang="ja-JP" altLang="en-US" sz="7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15</a:t>
                      </a:r>
                      <a:r>
                        <a:rPr kumimoji="1" lang="en-US" altLang="ja-JP" sz="900" dirty="0"/>
                        <a:t> GB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※</a:t>
                      </a:r>
                      <a:r>
                        <a:rPr kumimoji="1" lang="ja-JP" altLang="en-US" sz="700" dirty="0"/>
                        <a:t>超過後</a:t>
                      </a:r>
                      <a:r>
                        <a:rPr kumimoji="1" lang="en-US" altLang="ja-JP" sz="700" dirty="0"/>
                        <a:t>384Kbps</a:t>
                      </a:r>
                      <a:endParaRPr kumimoji="1" lang="ja-JP" altLang="en-US" sz="7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/>
                        <a:t>20</a:t>
                      </a:r>
                      <a:r>
                        <a:rPr kumimoji="1" lang="en-US" altLang="ja-JP" sz="700" dirty="0"/>
                        <a:t> </a:t>
                      </a:r>
                      <a:r>
                        <a:rPr kumimoji="1" lang="en-US" altLang="ja-JP" sz="900" dirty="0"/>
                        <a:t>GB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※</a:t>
                      </a:r>
                      <a:r>
                        <a:rPr kumimoji="1" lang="ja-JP" altLang="en-US" sz="700" dirty="0"/>
                        <a:t>超過後</a:t>
                      </a:r>
                      <a:r>
                        <a:rPr kumimoji="1" lang="en-US" altLang="ja-JP" sz="700" dirty="0"/>
                        <a:t>384Kbps</a:t>
                      </a:r>
                      <a:endParaRPr kumimoji="1" lang="ja-JP" altLang="en-US" sz="7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無制限</a:t>
                      </a:r>
                      <a:endParaRPr kumimoji="1" lang="ja-JP" altLang="en-US" sz="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61410"/>
                  </a:ext>
                </a:extLst>
              </a:tr>
              <a:tr h="330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データ容量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</a:rPr>
                        <a:t>タイ国内インターネット無制限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90858"/>
                  </a:ext>
                </a:extLst>
              </a:tr>
              <a:tr h="30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/>
                        <a:t>AIS</a:t>
                      </a:r>
                      <a:r>
                        <a:rPr kumimoji="1" lang="ja-JP" altLang="en-US" sz="900" dirty="0"/>
                        <a:t> </a:t>
                      </a:r>
                      <a:r>
                        <a:rPr kumimoji="1" lang="en-US" altLang="ja-JP" sz="900" dirty="0"/>
                        <a:t>WiFi</a:t>
                      </a:r>
                      <a:endParaRPr kumimoji="1" lang="ja-JP" altLang="en-US" sz="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bg1"/>
                          </a:solidFill>
                        </a:rPr>
                        <a:t>別途</a:t>
                      </a:r>
                      <a:endParaRPr kumimoji="1" lang="en-US" altLang="ja-JP" sz="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chemeClr val="bg1"/>
                          </a:solidFill>
                        </a:rPr>
                        <a:t>申込可能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bg1"/>
                          </a:solidFill>
                        </a:rPr>
                        <a:t>AIS</a:t>
                      </a:r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1" lang="en-US" altLang="ja-JP" sz="1050" dirty="0">
                          <a:solidFill>
                            <a:schemeClr val="bg1"/>
                          </a:solidFill>
                        </a:rPr>
                        <a:t>WiFi </a:t>
                      </a:r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</a:rPr>
                        <a:t>利用無制限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69206"/>
                  </a:ext>
                </a:extLst>
              </a:tr>
              <a:tr h="3273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/>
                        <a:t>プレミアム</a:t>
                      </a:r>
                      <a:endParaRPr kumimoji="1" lang="en-US" altLang="ja-JP" sz="900" dirty="0"/>
                    </a:p>
                    <a:p>
                      <a:pPr algn="ctr"/>
                      <a:r>
                        <a:rPr kumimoji="1" lang="ja-JP" altLang="en-US" sz="900" dirty="0"/>
                        <a:t>オプション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bg1"/>
                          </a:solidFill>
                        </a:rPr>
                        <a:t>加入不可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</a:rPr>
                        <a:t>プレミアムオプション使い放題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167638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無料通話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100</a:t>
                      </a:r>
                      <a:r>
                        <a:rPr kumimoji="1" lang="en-US" altLang="ja-JP" sz="900" dirty="0"/>
                        <a:t> THB</a:t>
                      </a:r>
                      <a:endParaRPr kumimoji="1" lang="ja-JP" altLang="en-US" sz="7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100</a:t>
                      </a:r>
                      <a:r>
                        <a:rPr kumimoji="1" lang="en-US" altLang="ja-JP" sz="800" dirty="0"/>
                        <a:t> THB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150</a:t>
                      </a:r>
                      <a:r>
                        <a:rPr kumimoji="1" lang="en-US" altLang="ja-JP" sz="800" dirty="0"/>
                        <a:t> THB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300</a:t>
                      </a:r>
                      <a:r>
                        <a:rPr kumimoji="1" lang="en-US" altLang="ja-JP" sz="800" dirty="0"/>
                        <a:t> THB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500</a:t>
                      </a:r>
                      <a:r>
                        <a:rPr kumimoji="1" lang="en-US" altLang="ja-JP" sz="800" dirty="0"/>
                        <a:t> THB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700</a:t>
                      </a:r>
                      <a:r>
                        <a:rPr kumimoji="1" lang="en-US" altLang="ja-JP" sz="800" dirty="0"/>
                        <a:t> THB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784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国内通話料金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1</a:t>
                      </a:r>
                      <a:r>
                        <a:rPr kumimoji="1" lang="en-US" altLang="ja-JP" sz="800" dirty="0"/>
                        <a:t> THB/Min</a:t>
                      </a:r>
                      <a:endParaRPr kumimoji="1" lang="ja-JP" altLang="en-US" sz="6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30656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ベリー間通話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bg1"/>
                          </a:solidFill>
                        </a:rPr>
                        <a:t>ベリーモバイル間通話 タイ国内</a:t>
                      </a:r>
                      <a:r>
                        <a:rPr kumimoji="1" lang="en-US" altLang="ja-JP" sz="1000" dirty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kumimoji="1" lang="ja-JP" altLang="en-US" sz="1000" dirty="0">
                          <a:solidFill>
                            <a:schemeClr val="bg1"/>
                          </a:solidFill>
                        </a:rPr>
                        <a:t>時間無料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1488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日本宛国際通話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bg1"/>
                          </a:solidFill>
                        </a:rPr>
                        <a:t>無料枠から利用不可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bg1"/>
                          </a:solidFill>
                        </a:rPr>
                        <a:t>無料枠から日本宛国際通話に利用可能</a:t>
                      </a: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4342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/>
                        <a:t>SMS</a:t>
                      </a:r>
                      <a:r>
                        <a:rPr kumimoji="1" lang="ja-JP" altLang="en-US" sz="800" dirty="0"/>
                        <a:t>送信料金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 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 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 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 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/>
                        <a:t>5</a:t>
                      </a:r>
                      <a:r>
                        <a:rPr kumimoji="1" lang="en-US" altLang="ja-JP" sz="1000" dirty="0"/>
                        <a:t> THB/</a:t>
                      </a:r>
                      <a:r>
                        <a:rPr kumimoji="1" lang="ja-JP" altLang="en-US" sz="1000" dirty="0"/>
                        <a:t>通</a:t>
                      </a:r>
                      <a:endParaRPr kumimoji="1" lang="ja-JP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5496"/>
                  </a:ext>
                </a:extLst>
              </a:tr>
            </a:tbl>
          </a:graphicData>
        </a:graphic>
      </p:graphicFrame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B867AD3-B2FD-4249-A397-C84D9EDE9046}"/>
              </a:ext>
            </a:extLst>
          </p:cNvPr>
          <p:cNvSpPr txBox="1"/>
          <p:nvPr/>
        </p:nvSpPr>
        <p:spPr>
          <a:xfrm>
            <a:off x="5591554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Unlimited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C582702-0802-47C4-B581-C90C61E72C61}"/>
              </a:ext>
            </a:extLst>
          </p:cNvPr>
          <p:cNvSpPr txBox="1"/>
          <p:nvPr/>
        </p:nvSpPr>
        <p:spPr>
          <a:xfrm>
            <a:off x="1025224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3GB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E0B71D0-3145-4D56-9708-93EBC5EB10AB}"/>
              </a:ext>
            </a:extLst>
          </p:cNvPr>
          <p:cNvSpPr txBox="1"/>
          <p:nvPr/>
        </p:nvSpPr>
        <p:spPr>
          <a:xfrm>
            <a:off x="1941234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6GB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61D18CF-1B6E-4BA3-90B1-29677B2CE035}"/>
              </a:ext>
            </a:extLst>
          </p:cNvPr>
          <p:cNvSpPr txBox="1"/>
          <p:nvPr/>
        </p:nvSpPr>
        <p:spPr>
          <a:xfrm>
            <a:off x="2843970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10GB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8825C89-B735-4B02-AE8E-51DE32766C04}"/>
              </a:ext>
            </a:extLst>
          </p:cNvPr>
          <p:cNvSpPr txBox="1"/>
          <p:nvPr/>
        </p:nvSpPr>
        <p:spPr>
          <a:xfrm>
            <a:off x="3757222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15GB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3BC10D-62DE-4A80-AAC4-697D08510B63}"/>
              </a:ext>
            </a:extLst>
          </p:cNvPr>
          <p:cNvSpPr txBox="1"/>
          <p:nvPr/>
        </p:nvSpPr>
        <p:spPr>
          <a:xfrm>
            <a:off x="4672767" y="898090"/>
            <a:ext cx="9076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HAPPINESS</a:t>
            </a: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20GB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6780F04-577E-48C3-B61C-7076539369EF}"/>
              </a:ext>
            </a:extLst>
          </p:cNvPr>
          <p:cNvSpPr/>
          <p:nvPr/>
        </p:nvSpPr>
        <p:spPr>
          <a:xfrm>
            <a:off x="218364" y="560901"/>
            <a:ext cx="676829" cy="216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97B536"/>
                </a:solidFill>
              </a:rPr>
              <a:t>スマホプラン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B92BB1-AE27-4564-A005-9B303E53D290}"/>
              </a:ext>
            </a:extLst>
          </p:cNvPr>
          <p:cNvSpPr txBox="1"/>
          <p:nvPr/>
        </p:nvSpPr>
        <p:spPr>
          <a:xfrm>
            <a:off x="49549" y="4997969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※1 </a:t>
            </a:r>
            <a:r>
              <a:rPr kumimoji="1" lang="ja-JP" altLang="en-US" sz="600" dirty="0"/>
              <a:t>日本宛無料通話は</a:t>
            </a:r>
            <a:r>
              <a:rPr kumimoji="1" lang="en-US" altLang="ja-JP" sz="600" dirty="0"/>
              <a:t>003</a:t>
            </a:r>
            <a:r>
              <a:rPr kumimoji="1" lang="ja-JP" altLang="en-US" sz="600" dirty="0"/>
              <a:t>を使った発信が適用されます。タイ国内通話の無料枠と共通となります。</a:t>
            </a:r>
            <a:endParaRPr kumimoji="1" lang="en-US" altLang="ja-JP" sz="600" dirty="0"/>
          </a:p>
          <a:p>
            <a:r>
              <a:rPr kumimoji="1" lang="en-US" altLang="ja-JP" sz="600" dirty="0"/>
              <a:t>※2</a:t>
            </a:r>
            <a:r>
              <a:rPr kumimoji="1" lang="ja-JP" altLang="en-US" sz="600" dirty="0"/>
              <a:t>プレミアムオプションは個人契約の回線のみ適用されます。</a:t>
            </a:r>
            <a:endParaRPr kumimoji="1" lang="en-US" altLang="ja-JP" sz="600" dirty="0"/>
          </a:p>
          <a:p>
            <a:r>
              <a:rPr kumimoji="1" lang="en-US" altLang="ja-JP" sz="600" dirty="0"/>
              <a:t>※3 </a:t>
            </a:r>
            <a:r>
              <a:rPr kumimoji="1" lang="ja-JP" altLang="en-US" sz="600" dirty="0"/>
              <a:t>契約期間中の解約をご希望される場合には「</a:t>
            </a:r>
            <a:r>
              <a:rPr kumimoji="1" lang="en-US" altLang="ja-JP" sz="600" dirty="0"/>
              <a:t>300THB×</a:t>
            </a:r>
            <a:r>
              <a:rPr kumimoji="1" lang="ja-JP" altLang="en-US" sz="600" dirty="0"/>
              <a:t>契約期間の残りの月数」の早期解約料にて契約期間内の解約処理を承ります。</a:t>
            </a:r>
            <a:endParaRPr kumimoji="1" lang="en-US" altLang="ja-JP" sz="600" dirty="0"/>
          </a:p>
        </p:txBody>
      </p:sp>
    </p:spTree>
    <p:extLst>
      <p:ext uri="{BB962C8B-B14F-4D97-AF65-F5344CB8AC3E}">
        <p14:creationId xmlns:p14="http://schemas.microsoft.com/office/powerpoint/2010/main" val="419451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1450</Words>
  <Application>Microsoft Office PowerPoint</Application>
  <PresentationFormat>A4 210 x 297 mm</PresentationFormat>
  <Paragraphs>230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AXIS Std B</vt:lpstr>
      <vt:lpstr>BIZ UDPゴシック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Win-018 Win-018</dc:creator>
  <cp:lastModifiedBy>WIN-043</cp:lastModifiedBy>
  <cp:revision>24</cp:revision>
  <cp:lastPrinted>2020-02-28T06:42:58Z</cp:lastPrinted>
  <dcterms:created xsi:type="dcterms:W3CDTF">2020-02-05T11:12:04Z</dcterms:created>
  <dcterms:modified xsi:type="dcterms:W3CDTF">2020-02-28T06:44:16Z</dcterms:modified>
</cp:coreProperties>
</file>